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5" r:id="rId4"/>
    <p:sldId id="260" r:id="rId5"/>
    <p:sldId id="259" r:id="rId6"/>
    <p:sldId id="276" r:id="rId7"/>
    <p:sldId id="279" r:id="rId8"/>
    <p:sldId id="263" r:id="rId9"/>
    <p:sldId id="278" r:id="rId10"/>
    <p:sldId id="262" r:id="rId11"/>
    <p:sldId id="261" r:id="rId12"/>
    <p:sldId id="280" r:id="rId13"/>
    <p:sldId id="281" r:id="rId14"/>
    <p:sldId id="267" r:id="rId15"/>
    <p:sldId id="268" r:id="rId16"/>
    <p:sldId id="269" r:id="rId17"/>
    <p:sldId id="270" r:id="rId18"/>
    <p:sldId id="264" r:id="rId19"/>
    <p:sldId id="272" r:id="rId20"/>
    <p:sldId id="266" r:id="rId21"/>
    <p:sldId id="258" r:id="rId22"/>
    <p:sldId id="257" r:id="rId23"/>
    <p:sldId id="273" r:id="rId24"/>
    <p:sldId id="274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B665-7086-48E2-8E57-5BD7880D47D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7E524-6444-4D06-AC16-BB3D644C2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B665-7086-48E2-8E57-5BD7880D47D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7E524-6444-4D06-AC16-BB3D644C2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B665-7086-48E2-8E57-5BD7880D47D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7E524-6444-4D06-AC16-BB3D644C2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B665-7086-48E2-8E57-5BD7880D47D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7E524-6444-4D06-AC16-BB3D644C2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B665-7086-48E2-8E57-5BD7880D47D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7E524-6444-4D06-AC16-BB3D644C2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B665-7086-48E2-8E57-5BD7880D47D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7E524-6444-4D06-AC16-BB3D644C2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B665-7086-48E2-8E57-5BD7880D47D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7E524-6444-4D06-AC16-BB3D644C2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B665-7086-48E2-8E57-5BD7880D47D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7E524-6444-4D06-AC16-BB3D644C2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B665-7086-48E2-8E57-5BD7880D47D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7E524-6444-4D06-AC16-BB3D644C2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B665-7086-48E2-8E57-5BD7880D47D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7E524-6444-4D06-AC16-BB3D644C2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B665-7086-48E2-8E57-5BD7880D47D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7E524-6444-4D06-AC16-BB3D644C2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783973-A6B1-42BC-A021-B47AF03695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l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7589F2-1519-43A6-BC81-B3CA6582436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l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243B1-DFE1-4AB9-9ACA-D052B302AA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l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A73082-717C-4975-849B-24AA47EF8B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l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6EB08-C136-49AC-8052-764BE3372F5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l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BFE017-41E9-4402-AEFB-8D940CE1DC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l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26059-F176-4D73-8EE2-7EB6D509D6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l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735ED6-DF86-4C25-A415-9243EDD115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l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AAEED7-D6EE-4DBA-B406-46DF49E591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l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AB058-E4AF-4BA4-B84F-4F4C61A194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l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546149-1796-45BF-B8AD-1EBB6B5A6F9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BB665-7086-48E2-8E57-5BD7880D47D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7E524-6444-4D06-AC16-BB3D644C285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BDEB59F-F6D2-489A-990C-1BE55447D6C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cover dir="lu"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ostrovskiy.org.ru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ost-groza.sitecity.ru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ost-groza.sitecity.ru/" TargetMode="External"/><Relationship Id="rId2" Type="http://schemas.openxmlformats.org/officeDocument/2006/relationships/hyperlink" Target="http://www.ostrovskiy.org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357166"/>
            <a:ext cx="7772400" cy="1814524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latin typeface="Monotype Corsiva" pitchFamily="66" charset="0"/>
              </a:rPr>
              <a:t>Александр Николаевич </a:t>
            </a:r>
            <a:r>
              <a:rPr lang="ru-RU" sz="6000" b="1" dirty="0">
                <a:latin typeface="Monotype Corsiva" pitchFamily="66" charset="0"/>
              </a:rPr>
              <a:t>О</a:t>
            </a:r>
            <a:r>
              <a:rPr lang="ru-RU" sz="6000" b="1" dirty="0" smtClean="0">
                <a:latin typeface="Monotype Corsiva" pitchFamily="66" charset="0"/>
              </a:rPr>
              <a:t>стровский</a:t>
            </a:r>
            <a:endParaRPr lang="ru-RU" sz="6000" b="1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9058" y="2285992"/>
            <a:ext cx="4857784" cy="175260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otype Corsiva" pitchFamily="66" charset="0"/>
              </a:rPr>
              <a:t>(31.03.1823 года, Москва - 02.06.1886 года, </a:t>
            </a:r>
            <a:r>
              <a:rPr lang="ru-RU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otype Corsiva" pitchFamily="66" charset="0"/>
              </a:rPr>
              <a:t>Щелыково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otype Corsiva" pitchFamily="66" charset="0"/>
              </a:rPr>
              <a:t>, ныне Островского 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onotype Corsiva" pitchFamily="66" charset="0"/>
              </a:rPr>
              <a:t>района Костромской обл.)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" name="Picture 5" descr="file339fa609f4a02befa9434ac9e958063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3116"/>
            <a:ext cx="3300412" cy="4535488"/>
          </a:xfrm>
          <a:prstGeom prst="rect">
            <a:avLst/>
          </a:prstGeom>
          <a:noFill/>
          <a:ln w="3175">
            <a:solidFill>
              <a:srgbClr val="CCEC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0298" y="285728"/>
            <a:ext cx="63580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Monotype Corsiva" pitchFamily="66" charset="0"/>
              </a:rPr>
              <a:t>   Колумб    Замоскворечья</a:t>
            </a:r>
            <a:endParaRPr lang="ru-RU" sz="4400" b="1" dirty="0">
              <a:latin typeface="Monotype Corsiva" pitchFamily="66" charset="0"/>
            </a:endParaRPr>
          </a:p>
        </p:txBody>
      </p:sp>
      <p:pic>
        <p:nvPicPr>
          <p:cNvPr id="3074" name="Picture 2" descr="C:\Documents and Settings\Оксана\Рабочий стол\Александр Островский\rus_lit_19_2_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2214558" cy="29527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Monotype Corsiva" pitchFamily="66" charset="0"/>
              </a:rPr>
              <a:t>Н. Е. Маковский. «Замоскворечье» 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(1873, Новгородский музей-заповедник)</a:t>
            </a:r>
            <a:r>
              <a:rPr lang="ru-RU" sz="3600" dirty="0" smtClean="0">
                <a:solidFill>
                  <a:schemeClr val="tx2"/>
                </a:solidFill>
              </a:rPr>
              <a:t/>
            </a:r>
            <a:br>
              <a:rPr lang="ru-RU" sz="3600" dirty="0" smtClean="0">
                <a:solidFill>
                  <a:schemeClr val="tx2"/>
                </a:solidFill>
              </a:rPr>
            </a:br>
            <a:endParaRPr lang="ru-RU" dirty="0"/>
          </a:p>
        </p:txBody>
      </p:sp>
      <p:pic>
        <p:nvPicPr>
          <p:cNvPr id="4" name="Picture 7" descr="594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" y="1681956"/>
            <a:ext cx="8201025" cy="4362450"/>
          </a:xfrm>
          <a:prstGeom prst="rect">
            <a:avLst/>
          </a:prstGeom>
          <a:noFill/>
          <a:ln w="3175">
            <a:solidFill>
              <a:srgbClr val="CCEC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9001156" cy="1143008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Дом-музей А. Н. Островского в Замоскворечье (</a:t>
            </a:r>
            <a:r>
              <a:rPr lang="ru-RU" sz="2200" b="1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Малая Ордынка, 9)</a:t>
            </a:r>
            <a:r>
              <a:rPr lang="ru-RU" sz="2700" b="1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 В этом доме, где Островские снимали квартиру у дьякона церкви Покрова, что на Голиках, родился великий драматург.</a:t>
            </a:r>
            <a:r>
              <a:rPr lang="ru-RU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Рисунок 2" descr="C:\Documents and Settings\Администратор\Мои документы\Мои рисунки\z01019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736"/>
            <a:ext cx="7858180" cy="523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C781D-8D7D-4669-8119-03DAB0DB27F8}" type="slidenum">
              <a:rPr lang="ru-RU"/>
              <a:pPr/>
              <a:t>5</a:t>
            </a:fld>
            <a:endParaRPr lang="ru-RU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468313" y="5084763"/>
            <a:ext cx="2879725" cy="1223962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Monotype Corsiva" pitchFamily="66" charset="0"/>
              </a:rPr>
              <a:t>Павел Степанович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Monotype Corsiva" pitchFamily="66" charset="0"/>
              </a:rPr>
              <a:t>Мочалов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Monotype Corsiva" pitchFamily="66" charset="0"/>
              </a:rPr>
              <a:t>(1800 – 1848)</a:t>
            </a:r>
          </a:p>
        </p:txBody>
      </p:sp>
      <p:pic>
        <p:nvPicPr>
          <p:cNvPr id="9220" name="Picture 4" descr="3d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549275"/>
            <a:ext cx="5903913" cy="3940175"/>
          </a:xfrm>
          <a:prstGeom prst="rect">
            <a:avLst/>
          </a:prstGeom>
          <a:noFill/>
          <a:ln w="3175">
            <a:solidFill>
              <a:srgbClr val="CCECFF"/>
            </a:solidFill>
            <a:miter lim="800000"/>
            <a:headEnd/>
            <a:tailEnd/>
          </a:ln>
        </p:spPr>
      </p:pic>
      <p:pic>
        <p:nvPicPr>
          <p:cNvPr id="9222" name="Picture 6" descr="http://az.lib.ru/m/mochalow_p_s/.photo1.jpg"/>
          <p:cNvPicPr>
            <a:picLocks noChangeAspect="1" noChangeArrowheads="1"/>
          </p:cNvPicPr>
          <p:nvPr/>
        </p:nvPicPr>
        <p:blipFill>
          <a:blip r:embed="rId3">
            <a:lum contrast="18000"/>
            <a:grayscl/>
          </a:blip>
          <a:srcRect/>
          <a:stretch>
            <a:fillRect/>
          </a:stretch>
        </p:blipFill>
        <p:spPr bwMode="auto">
          <a:xfrm>
            <a:off x="468313" y="1989138"/>
            <a:ext cx="2160587" cy="2879725"/>
          </a:xfrm>
          <a:prstGeom prst="rect">
            <a:avLst/>
          </a:prstGeom>
          <a:noFill/>
          <a:ln w="3175">
            <a:solidFill>
              <a:srgbClr val="CCECFF"/>
            </a:solidFill>
            <a:miter lim="800000"/>
            <a:headEnd/>
            <a:tailEnd/>
          </a:ln>
        </p:spPr>
      </p:pic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5651500" y="5084763"/>
            <a:ext cx="3024188" cy="1223962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Monotype Corsiva" pitchFamily="66" charset="0"/>
              </a:rPr>
              <a:t>Михаил Семёнович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Monotype Corsiva" pitchFamily="66" charset="0"/>
              </a:rPr>
              <a:t>Щепкин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Monotype Corsiva" pitchFamily="66" charset="0"/>
              </a:rPr>
              <a:t>(1788 – 1863)</a:t>
            </a:r>
          </a:p>
        </p:txBody>
      </p:sp>
      <p:pic>
        <p:nvPicPr>
          <p:cNvPr id="9225" name="Picture 9" descr="3200-1"/>
          <p:cNvPicPr>
            <a:picLocks noChangeAspect="1" noChangeArrowheads="1"/>
          </p:cNvPicPr>
          <p:nvPr/>
        </p:nvPicPr>
        <p:blipFill>
          <a:blip r:embed="rId4">
            <a:lum bright="-6000" contrast="6000"/>
            <a:grayscl/>
          </a:blip>
          <a:srcRect/>
          <a:stretch>
            <a:fillRect/>
          </a:stretch>
        </p:blipFill>
        <p:spPr bwMode="auto">
          <a:xfrm>
            <a:off x="6588125" y="1989138"/>
            <a:ext cx="2066925" cy="2879725"/>
          </a:xfrm>
          <a:prstGeom prst="rect">
            <a:avLst/>
          </a:prstGeom>
          <a:noFill/>
          <a:ln w="3175">
            <a:solidFill>
              <a:srgbClr val="CCECFF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Оксана\Рабочий стол\Александр Островский\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642918"/>
            <a:ext cx="7286676" cy="54532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Сотрудничество с журналами</a:t>
            </a:r>
            <a:endParaRPr lang="ru-RU" b="1" dirty="0">
              <a:latin typeface="Monotype Corsiva" pitchFamily="66" charset="0"/>
            </a:endParaRPr>
          </a:p>
        </p:txBody>
      </p:sp>
      <p:pic>
        <p:nvPicPr>
          <p:cNvPr id="4" name="Рисунок 2" descr="Обложка первого номера журнала «Москвитянин». 1845&#10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27146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Файл:Sovremenni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000240"/>
            <a:ext cx="2967037" cy="463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dic.academic.ru/pictures/wiki/files/49/180px-otechzapisk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1142984"/>
            <a:ext cx="300037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357298"/>
            <a:ext cx="5200246" cy="39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Прямоугольник 3"/>
          <p:cNvSpPr>
            <a:spLocks noChangeArrowheads="1"/>
          </p:cNvSpPr>
          <p:nvPr/>
        </p:nvSpPr>
        <p:spPr bwMode="auto">
          <a:xfrm>
            <a:off x="571500" y="5643563"/>
            <a:ext cx="80724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Группа сотрудников журнала "Современник". Сидят слева направо: 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И.А. Гончаров, И.С. Тургенев, А.В. Дружинин, А.Н. Островский. 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Стоят: Л.Н. Толстой, Д.В. Григорович.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5852" y="285728"/>
            <a:ext cx="63385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Monotype Corsiva" pitchFamily="66" charset="0"/>
              </a:rPr>
              <a:t>Общественная деятельность</a:t>
            </a:r>
            <a:endParaRPr lang="ru-RU" sz="44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Monotype Corsiva" pitchFamily="66" charset="0"/>
              </a:rPr>
              <a:t>Семейная жизнь</a:t>
            </a:r>
            <a:endParaRPr lang="ru-RU" sz="5400" b="1" dirty="0">
              <a:latin typeface="Monotype Corsiva" pitchFamily="66" charset="0"/>
            </a:endParaRPr>
          </a:p>
        </p:txBody>
      </p:sp>
      <p:pic>
        <p:nvPicPr>
          <p:cNvPr id="4" name="Рисунок 5" descr="Мемориальный дом-музей А.Н. Островского в Щелыкове. Южный фасад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43050"/>
            <a:ext cx="3608718" cy="399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2" descr="Дети Островского. Слева напрво: Александр, Сергей Любовь, Мария, Михаи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643050"/>
            <a:ext cx="3714745" cy="4972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42844" y="592933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 Островского. Слева направо: Александр, Сергей, Любовь, Мария, Михаил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 1867 в усадьбе </a:t>
            </a:r>
            <a:r>
              <a:rPr lang="ru-RU" sz="2400" b="1" dirty="0" err="1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Щелыково</a:t>
            </a:r>
            <a:r>
              <a:rPr lang="ru-RU" sz="2400" b="1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Александр Николаевич проводил каждое лето. Здесь им написано девятнадцать пьес. Главный дом, построенный в XVIII веке, ни разу не перестраивался. В нем разместился мемориальный музей </a:t>
            </a:r>
            <a:r>
              <a:rPr lang="ru-RU" sz="5400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5400" dirty="0" smtClean="0">
                <a:latin typeface="Monotype Corsiva" pitchFamily="66" charset="0"/>
                <a:cs typeface="Times New Roman" pitchFamily="18" charset="0"/>
              </a:rPr>
            </a:br>
            <a:endParaRPr lang="ru-RU" sz="2800" dirty="0">
              <a:latin typeface="Monotype Corsiva" pitchFamily="66" charset="0"/>
            </a:endParaRPr>
          </a:p>
        </p:txBody>
      </p:sp>
      <p:pic>
        <p:nvPicPr>
          <p:cNvPr id="4" name="Рисунок 4" descr="C:\Documents and Settings\Администратор\Мои документы\Мои рисунки\5be0030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8143932" cy="536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Оксана\Рабочий стол\Александр Островский\img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6"/>
            <a:ext cx="8072494" cy="6041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" descr="C:\Documents and Settings\Администратор\Мои документы\Мои рисунки\5be0031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357166"/>
            <a:ext cx="535785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7147" y="4929198"/>
            <a:ext cx="86968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   «</a:t>
            </a:r>
            <a:r>
              <a:rPr lang="ru-RU" sz="2800" b="1" i="1" dirty="0">
                <a:latin typeface="Monotype Corsiva" pitchFamily="66" charset="0"/>
              </a:rPr>
              <a:t>У нас есть русская школа живописи, есть русская музыка, </a:t>
            </a:r>
            <a:endParaRPr lang="ru-RU" sz="2800" b="1" i="1" dirty="0" smtClean="0">
              <a:latin typeface="Monotype Corsiva" pitchFamily="66" charset="0"/>
            </a:endParaRPr>
          </a:p>
          <a:p>
            <a:r>
              <a:rPr lang="ru-RU" sz="2800" b="1" i="1" dirty="0" smtClean="0">
                <a:latin typeface="Monotype Corsiva" pitchFamily="66" charset="0"/>
              </a:rPr>
              <a:t>позволительно </a:t>
            </a:r>
            <a:r>
              <a:rPr lang="ru-RU" sz="2800" b="1" i="1" dirty="0">
                <a:latin typeface="Monotype Corsiva" pitchFamily="66" charset="0"/>
              </a:rPr>
              <a:t>нам желать и русской школы  </a:t>
            </a:r>
            <a:r>
              <a:rPr lang="ru-RU" sz="2800" b="1" i="1" dirty="0" smtClean="0">
                <a:latin typeface="Monotype Corsiva" pitchFamily="66" charset="0"/>
              </a:rPr>
              <a:t>драматического </a:t>
            </a:r>
            <a:r>
              <a:rPr lang="ru-RU" sz="2800" b="1" i="1" dirty="0">
                <a:latin typeface="Monotype Corsiva" pitchFamily="66" charset="0"/>
              </a:rPr>
              <a:t>искусства…  </a:t>
            </a:r>
            <a:r>
              <a:rPr lang="ru-RU" sz="2800" b="1" i="1" dirty="0" smtClean="0">
                <a:latin typeface="Monotype Corsiva" pitchFamily="66" charset="0"/>
              </a:rPr>
              <a:t>Национальный </a:t>
            </a:r>
            <a:r>
              <a:rPr lang="ru-RU" sz="2800" b="1" i="1" dirty="0">
                <a:latin typeface="Monotype Corsiva" pitchFamily="66" charset="0"/>
              </a:rPr>
              <a:t>театр есть признак совершеннолетия нации».</a:t>
            </a:r>
            <a:endParaRPr lang="ru-RU" sz="2800" b="1" dirty="0">
              <a:latin typeface="Monotype Corsiva" pitchFamily="66" charset="0"/>
            </a:endParaRPr>
          </a:p>
          <a:p>
            <a:endParaRPr lang="ru-RU" sz="28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Monotype Corsiva" pitchFamily="66" charset="0"/>
              </a:rPr>
              <a:t>Периодизация творчества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sz="3100" b="1" dirty="0" smtClean="0">
                <a:latin typeface="Monotype Corsiva" pitchFamily="66" charset="0"/>
                <a:cs typeface="Times New Roman" pitchFamily="18" charset="0"/>
              </a:rPr>
              <a:t>(конец 1840-х – начало 1850-х годов)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43377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AutoNum type="arabicParenR"/>
            </a:pPr>
            <a:r>
              <a:rPr lang="ru-RU" sz="4100" b="1" dirty="0" smtClean="0">
                <a:latin typeface="Monotype Corsiva" pitchFamily="66" charset="0"/>
                <a:cs typeface="Times New Roman" pitchFamily="18" charset="0"/>
              </a:rPr>
              <a:t>1847 </a:t>
            </a:r>
            <a:r>
              <a:rPr lang="ru-RU" sz="4100" b="1" dirty="0">
                <a:latin typeface="Monotype Corsiva" pitchFamily="66" charset="0"/>
                <a:cs typeface="Times New Roman" pitchFamily="18" charset="0"/>
              </a:rPr>
              <a:t>– 1851 годы – </a:t>
            </a:r>
            <a:r>
              <a:rPr lang="ru-RU" sz="4100" b="1" i="1" dirty="0">
                <a:latin typeface="Monotype Corsiva" pitchFamily="66" charset="0"/>
                <a:cs typeface="Times New Roman" pitchFamily="18" charset="0"/>
              </a:rPr>
              <a:t>«ранний период»: </a:t>
            </a:r>
            <a:endParaRPr lang="ru-RU" sz="4100" b="1" i="1" dirty="0" smtClean="0">
              <a:latin typeface="Monotype Corsiva" pitchFamily="66" charset="0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buNone/>
            </a:pPr>
            <a:r>
              <a:rPr lang="ru-RU" sz="4100" b="1" i="1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4100" b="1" i="1" dirty="0" smtClean="0"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ru-RU" sz="4100" i="1" dirty="0" smtClean="0">
                <a:latin typeface="Monotype Corsiva" pitchFamily="66" charset="0"/>
                <a:cs typeface="Times New Roman" pitchFamily="18" charset="0"/>
              </a:rPr>
              <a:t>проба сил, </a:t>
            </a:r>
            <a:r>
              <a:rPr lang="ru-RU" sz="4100" dirty="0" smtClean="0">
                <a:latin typeface="Monotype Corsiva" pitchFamily="66" charset="0"/>
                <a:cs typeface="Times New Roman" pitchFamily="18" charset="0"/>
              </a:rPr>
              <a:t>поиск </a:t>
            </a:r>
            <a:r>
              <a:rPr lang="ru-RU" sz="4100" dirty="0">
                <a:latin typeface="Monotype Corsiva" pitchFamily="66" charset="0"/>
                <a:cs typeface="Times New Roman" pitchFamily="18" charset="0"/>
              </a:rPr>
              <a:t>своего пути в литературе (произведения </a:t>
            </a:r>
            <a:r>
              <a:rPr lang="ru-RU" sz="4100" dirty="0" smtClean="0">
                <a:latin typeface="Monotype Corsiva" pitchFamily="66" charset="0"/>
                <a:cs typeface="Times New Roman" pitchFamily="18" charset="0"/>
              </a:rPr>
              <a:t>не только </a:t>
            </a:r>
            <a:r>
              <a:rPr lang="ru-RU" sz="4100" dirty="0">
                <a:latin typeface="Monotype Corsiva" pitchFamily="66" charset="0"/>
                <a:cs typeface="Times New Roman" pitchFamily="18" charset="0"/>
              </a:rPr>
              <a:t>драматические, но и лирические, и </a:t>
            </a:r>
            <a:r>
              <a:rPr lang="ru-RU" sz="4100" dirty="0" smtClean="0">
                <a:latin typeface="Monotype Corsiva" pitchFamily="66" charset="0"/>
                <a:cs typeface="Times New Roman" pitchFamily="18" charset="0"/>
              </a:rPr>
              <a:t>прозаические</a:t>
            </a:r>
            <a:r>
              <a:rPr lang="ru-RU" sz="4100" dirty="0">
                <a:latin typeface="Monotype Corsiva" pitchFamily="66" charset="0"/>
                <a:cs typeface="Times New Roman" pitchFamily="18" charset="0"/>
              </a:rPr>
              <a:t>); </a:t>
            </a:r>
            <a:endParaRPr lang="ru-RU" sz="4100" dirty="0" smtClean="0">
              <a:latin typeface="Monotype Corsiva" pitchFamily="66" charset="0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buNone/>
            </a:pPr>
            <a:r>
              <a:rPr lang="ru-RU" sz="4100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4100" dirty="0" smtClean="0">
                <a:latin typeface="Monotype Corsiva" pitchFamily="66" charset="0"/>
                <a:cs typeface="Times New Roman" pitchFamily="18" charset="0"/>
              </a:rPr>
              <a:t>      высшее </a:t>
            </a:r>
            <a:r>
              <a:rPr lang="ru-RU" sz="4100" dirty="0">
                <a:latin typeface="Monotype Corsiva" pitchFamily="66" charset="0"/>
                <a:cs typeface="Times New Roman" pitchFamily="18" charset="0"/>
              </a:rPr>
              <a:t>достижение – пьеса «Свои люди – </a:t>
            </a:r>
            <a:r>
              <a:rPr lang="ru-RU" sz="4100" dirty="0" smtClean="0">
                <a:latin typeface="Monotype Corsiva" pitchFamily="66" charset="0"/>
                <a:cs typeface="Times New Roman" pitchFamily="18" charset="0"/>
              </a:rPr>
              <a:t>сочтёмся</a:t>
            </a:r>
            <a:r>
              <a:rPr lang="ru-RU" sz="4100" dirty="0">
                <a:latin typeface="Monotype Corsiva" pitchFamily="66" charset="0"/>
                <a:cs typeface="Times New Roman" pitchFamily="18" charset="0"/>
              </a:rPr>
              <a:t>!» («Банкрот</a:t>
            </a:r>
            <a:r>
              <a:rPr lang="ru-RU" sz="4100" dirty="0" smtClean="0">
                <a:latin typeface="Monotype Corsiva" pitchFamily="66" charset="0"/>
                <a:cs typeface="Times New Roman" pitchFamily="18" charset="0"/>
              </a:rPr>
              <a:t>»); После выхода комедии «Банкрот» («Свои люди – сочтемся») Н.В.Гоголь признает в нем «решительный талант».</a:t>
            </a:r>
            <a:endParaRPr lang="ru-RU" sz="4100" dirty="0">
              <a:latin typeface="Monotype Corsiva" pitchFamily="66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Monotype Corsiva" pitchFamily="66" charset="0"/>
              </a:rPr>
              <a:t>Периодизация творчества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  <a:cs typeface="Times New Roman" pitchFamily="18" charset="0"/>
              </a:rPr>
              <a:t>(конец 1840-х – начало 1850-х годов)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71678"/>
            <a:ext cx="8501122" cy="2857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Monotype Corsiva" pitchFamily="66" charset="0"/>
              </a:rPr>
              <a:t>2) 1852 – 1854 годы – </a:t>
            </a:r>
            <a:r>
              <a:rPr lang="ru-RU" b="1" i="1" dirty="0" smtClean="0">
                <a:latin typeface="Monotype Corsiva" pitchFamily="66" charset="0"/>
              </a:rPr>
              <a:t>«</a:t>
            </a:r>
            <a:r>
              <a:rPr lang="ru-RU" b="1" i="1" dirty="0" err="1" smtClean="0">
                <a:latin typeface="Monotype Corsiva" pitchFamily="66" charset="0"/>
              </a:rPr>
              <a:t>москвитянский</a:t>
            </a:r>
            <a:r>
              <a:rPr lang="ru-RU" b="1" i="1" dirty="0" smtClean="0">
                <a:latin typeface="Monotype Corsiva" pitchFamily="66" charset="0"/>
              </a:rPr>
              <a:t> период»: </a:t>
            </a:r>
          </a:p>
          <a:p>
            <a:pPr>
              <a:buNone/>
            </a:pPr>
            <a:r>
              <a:rPr lang="ru-RU" i="1" dirty="0" smtClean="0">
                <a:latin typeface="Monotype Corsiva" pitchFamily="66" charset="0"/>
              </a:rPr>
              <a:t>  ра</a:t>
            </a:r>
            <a:r>
              <a:rPr lang="ru-RU" dirty="0" smtClean="0">
                <a:latin typeface="Monotype Corsiva" pitchFamily="66" charset="0"/>
              </a:rPr>
              <a:t>бота в славянофильском журнале «Москвитянин»,</a:t>
            </a:r>
          </a:p>
          <a:p>
            <a:pPr>
              <a:buNone/>
            </a:pPr>
            <a:r>
              <a:rPr lang="ru-RU" dirty="0" smtClean="0">
                <a:latin typeface="Monotype Corsiva" pitchFamily="66" charset="0"/>
              </a:rPr>
              <a:t>  создание комедий «Бедность не порок», «Не в свои</a:t>
            </a:r>
          </a:p>
          <a:p>
            <a:pPr>
              <a:buNone/>
            </a:pPr>
            <a:r>
              <a:rPr lang="ru-RU" dirty="0" smtClean="0">
                <a:latin typeface="Monotype Corsiva" pitchFamily="66" charset="0"/>
              </a:rPr>
              <a:t>  сани не садись», «</a:t>
            </a:r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Не так живи, как хочется».</a:t>
            </a:r>
            <a:endParaRPr lang="ru-RU" dirty="0" smtClean="0">
              <a:latin typeface="Monotype Corsiva" pitchFamily="66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Monotype Corsiva" pitchFamily="66" charset="0"/>
              </a:rPr>
              <a:t>Периодизация творчества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  <a:cs typeface="Times New Roman" pitchFamily="18" charset="0"/>
              </a:rPr>
              <a:t>(конец 1840-х – начало 1850-х годов)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71678"/>
            <a:ext cx="8229600" cy="37576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Monotype Corsiva" pitchFamily="66" charset="0"/>
              </a:rPr>
              <a:t>3</a:t>
            </a:r>
            <a:r>
              <a:rPr lang="ru-RU" b="1" dirty="0" smtClean="0">
                <a:latin typeface="Monotype Corsiva" pitchFamily="66" charset="0"/>
              </a:rPr>
              <a:t>) 1855 – 1860 годы – </a:t>
            </a:r>
            <a:r>
              <a:rPr lang="ru-RU" b="1" i="1" dirty="0" smtClean="0">
                <a:latin typeface="Monotype Corsiva" pitchFamily="66" charset="0"/>
              </a:rPr>
              <a:t>«</a:t>
            </a:r>
            <a:r>
              <a:rPr lang="ru-RU" b="1" i="1" dirty="0" err="1" smtClean="0">
                <a:latin typeface="Monotype Corsiva" pitchFamily="66" charset="0"/>
              </a:rPr>
              <a:t>предреформенный</a:t>
            </a:r>
            <a:r>
              <a:rPr lang="ru-RU" b="1" i="1" dirty="0" smtClean="0">
                <a:latin typeface="Monotype Corsiva" pitchFamily="66" charset="0"/>
              </a:rPr>
              <a:t> период»:</a:t>
            </a:r>
          </a:p>
          <a:p>
            <a:pPr>
              <a:buNone/>
            </a:pPr>
            <a:r>
              <a:rPr lang="ru-RU" dirty="0" smtClean="0">
                <a:latin typeface="Monotype Corsiva" pitchFamily="66" charset="0"/>
              </a:rPr>
              <a:t>    окончательно определяется мировоззрение Островского, </a:t>
            </a:r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складываются творческие принципы </a:t>
            </a:r>
            <a:r>
              <a:rPr lang="ru-RU" dirty="0" err="1" smtClean="0">
                <a:latin typeface="Monotype Corsiva" pitchFamily="66" charset="0"/>
                <a:cs typeface="Times New Roman" pitchFamily="18" charset="0"/>
              </a:rPr>
              <a:t>А.Н.Островского-драматурга</a:t>
            </a:r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dirty="0" smtClean="0">
                <a:latin typeface="Monotype Corsiva" pitchFamily="66" charset="0"/>
              </a:rPr>
              <a:t>происходит его сближение с революционно-демократическим лагерем, создаются самые известные пьесы: «Гроза», «Доходное место»;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Monotype Corsiva" pitchFamily="66" charset="0"/>
              </a:rPr>
              <a:t>Периодизация творчества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  <a:cs typeface="Times New Roman" pitchFamily="18" charset="0"/>
              </a:rPr>
              <a:t>(конец 1840-х – начало 1850-х годов)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50059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500" b="1" dirty="0" smtClean="0">
                <a:latin typeface="Monotype Corsiva" pitchFamily="66" charset="0"/>
              </a:rPr>
              <a:t>4) 1861 – 1886 годы – </a:t>
            </a:r>
            <a:r>
              <a:rPr lang="ru-RU" sz="3500" b="1" i="1" dirty="0" smtClean="0">
                <a:latin typeface="Monotype Corsiva" pitchFamily="66" charset="0"/>
              </a:rPr>
              <a:t>«пореформенный период»: </a:t>
            </a:r>
          </a:p>
          <a:p>
            <a:pPr>
              <a:buNone/>
            </a:pPr>
            <a:r>
              <a:rPr lang="ru-RU" sz="2800" b="1" i="1" dirty="0">
                <a:latin typeface="Monotype Corsiva" pitchFamily="66" charset="0"/>
              </a:rPr>
              <a:t> </a:t>
            </a:r>
            <a:r>
              <a:rPr lang="ru-RU" sz="2800" b="1" i="1" dirty="0" smtClean="0">
                <a:latin typeface="Monotype Corsiva" pitchFamily="66" charset="0"/>
              </a:rPr>
              <a:t>    </a:t>
            </a:r>
            <a:r>
              <a:rPr lang="ru-RU" sz="2800" dirty="0" smtClean="0">
                <a:latin typeface="Monotype Corsiva" pitchFamily="66" charset="0"/>
                <a:cs typeface="Times New Roman" pitchFamily="18" charset="0"/>
              </a:rPr>
              <a:t>происходит расширение тематики и проблематики произведений А.Н.Островского - </a:t>
            </a:r>
            <a:r>
              <a:rPr lang="ru-RU" sz="2800" i="1" dirty="0" smtClean="0">
                <a:latin typeface="Monotype Corsiva" pitchFamily="66" charset="0"/>
              </a:rPr>
              <a:t>ме</a:t>
            </a:r>
            <a:r>
              <a:rPr lang="ru-RU" sz="2800" dirty="0" smtClean="0">
                <a:latin typeface="Monotype Corsiva" pitchFamily="66" charset="0"/>
              </a:rPr>
              <a:t>няется проблематика пьес, появляется образ интеллигента;</a:t>
            </a:r>
          </a:p>
          <a:p>
            <a:pPr>
              <a:buNone/>
            </a:pPr>
            <a:r>
              <a:rPr lang="ru-RU" sz="2800" dirty="0" smtClean="0">
                <a:latin typeface="Monotype Corsiva" pitchFamily="66" charset="0"/>
                <a:cs typeface="Times New Roman" pitchFamily="18" charset="0"/>
              </a:rPr>
              <a:t>      усложняются художественные приемы - </a:t>
            </a:r>
            <a:r>
              <a:rPr lang="ru-RU" sz="2800" dirty="0" smtClean="0">
                <a:latin typeface="Monotype Corsiva" pitchFamily="66" charset="0"/>
              </a:rPr>
              <a:t>углубляется конфликт и проблематика; </a:t>
            </a:r>
          </a:p>
          <a:p>
            <a:pPr>
              <a:buNone/>
            </a:pPr>
            <a:r>
              <a:rPr lang="ru-RU" sz="2800" dirty="0">
                <a:latin typeface="Monotype Corsiva" pitchFamily="66" charset="0"/>
              </a:rPr>
              <a:t> </a:t>
            </a:r>
            <a:r>
              <a:rPr lang="ru-RU" sz="2800" dirty="0" smtClean="0">
                <a:latin typeface="Monotype Corsiva" pitchFamily="66" charset="0"/>
              </a:rPr>
              <a:t>   в этот период Островский пишет в разных </a:t>
            </a:r>
            <a:r>
              <a:rPr lang="ru-RU" sz="2800" dirty="0" err="1" smtClean="0">
                <a:latin typeface="Monotype Corsiva" pitchFamily="66" charset="0"/>
              </a:rPr>
              <a:t>драматичеких</a:t>
            </a:r>
            <a:r>
              <a:rPr lang="ru-RU" sz="2800" dirty="0" smtClean="0">
                <a:latin typeface="Monotype Corsiva" pitchFamily="66" charset="0"/>
              </a:rPr>
              <a:t> жанрах; </a:t>
            </a:r>
            <a:r>
              <a:rPr lang="ru-RU" sz="2800" dirty="0" smtClean="0">
                <a:latin typeface="Monotype Corsiva" pitchFamily="66" charset="0"/>
                <a:cs typeface="Times New Roman" pitchFamily="18" charset="0"/>
              </a:rPr>
              <a:t>историческая хроника «Дмитрий Самозванец и Василий Шуйский», сатирическая комедия «Лес», психологическая драма «Бесприданница». </a:t>
            </a:r>
          </a:p>
          <a:p>
            <a:pPr>
              <a:buNone/>
            </a:pPr>
            <a:r>
              <a:rPr lang="ru-RU" sz="2800" dirty="0" smtClean="0">
                <a:latin typeface="Monotype Corsiva" pitchFamily="66" charset="0"/>
                <a:cs typeface="Times New Roman" pitchFamily="18" charset="0"/>
              </a:rPr>
              <a:t>    О</a:t>
            </a:r>
            <a:r>
              <a:rPr lang="ru-RU" sz="2800" dirty="0" smtClean="0">
                <a:latin typeface="Monotype Corsiva" pitchFamily="66" charset="0"/>
              </a:rPr>
              <a:t>дно из лучших произведений – драма «Бесприданница».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804025" y="1628775"/>
            <a:ext cx="1871663" cy="5746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u="sng" dirty="0"/>
              <a:t>1861 – 1886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687888" y="1628775"/>
            <a:ext cx="1871662" cy="5746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u="sng" dirty="0"/>
              <a:t>1855 – 1860</a:t>
            </a:r>
          </a:p>
        </p:txBody>
      </p:sp>
      <p:pic>
        <p:nvPicPr>
          <p:cNvPr id="6" name="Picture 10" descr="a005"/>
          <p:cNvPicPr>
            <a:picLocks noChangeAspect="1" noChangeArrowheads="1"/>
          </p:cNvPicPr>
          <p:nvPr/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2586038" y="2363788"/>
            <a:ext cx="1484312" cy="2360612"/>
          </a:xfrm>
          <a:prstGeom prst="rect">
            <a:avLst/>
          </a:prstGeom>
          <a:noFill/>
          <a:ln w="3175">
            <a:solidFill>
              <a:srgbClr val="CCECFF"/>
            </a:solidFill>
            <a:miter lim="800000"/>
            <a:headEnd/>
            <a:tailEnd/>
          </a:ln>
        </p:spPr>
      </p:pic>
      <p:pic>
        <p:nvPicPr>
          <p:cNvPr id="7" name="Picture 12" descr="http://www.irk.fm/kam/spektakl-ne-v-svoi-sani-ne-sadis/upload/cover_s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3238" y="3892550"/>
            <a:ext cx="1404937" cy="2405063"/>
          </a:xfrm>
          <a:prstGeom prst="rect">
            <a:avLst/>
          </a:prstGeom>
          <a:solidFill>
            <a:srgbClr val="CCECFF"/>
          </a:solidFill>
          <a:ln w="3175">
            <a:solidFill>
              <a:srgbClr val="CCECFF"/>
            </a:solidFill>
            <a:miter lim="800000"/>
            <a:headEnd/>
            <a:tailEnd/>
          </a:ln>
        </p:spPr>
      </p:pic>
      <p:pic>
        <p:nvPicPr>
          <p:cNvPr id="8" name="Picture 14" descr="http://eternalsin.ucoz.ru/proekt/Groza.jpg"/>
          <p:cNvPicPr>
            <a:picLocks noChangeAspect="1" noChangeArrowheads="1"/>
          </p:cNvPicPr>
          <p:nvPr/>
        </p:nvPicPr>
        <p:blipFill>
          <a:blip r:embed="rId4">
            <a:lum bright="6000" contrast="18000"/>
          </a:blip>
          <a:srcRect/>
          <a:stretch>
            <a:fillRect/>
          </a:stretch>
        </p:blipFill>
        <p:spPr bwMode="auto">
          <a:xfrm>
            <a:off x="5076825" y="2376488"/>
            <a:ext cx="1504950" cy="2374900"/>
          </a:xfrm>
          <a:prstGeom prst="rect">
            <a:avLst/>
          </a:prstGeom>
          <a:noFill/>
          <a:ln w="3175">
            <a:solidFill>
              <a:srgbClr val="CCECFF"/>
            </a:solidFill>
            <a:miter lim="800000"/>
            <a:headEnd/>
            <a:tailEnd/>
          </a:ln>
        </p:spPr>
      </p:pic>
      <p:pic>
        <p:nvPicPr>
          <p:cNvPr id="9" name="Picture 15" descr="Dokhodnoe_mesto_afisha"/>
          <p:cNvPicPr>
            <a:picLocks noChangeAspect="1" noChangeArrowheads="1"/>
          </p:cNvPicPr>
          <p:nvPr/>
        </p:nvPicPr>
        <p:blipFill>
          <a:blip r:embed="rId5">
            <a:lum contrast="6000"/>
          </a:blip>
          <a:srcRect/>
          <a:stretch>
            <a:fillRect/>
          </a:stretch>
        </p:blipFill>
        <p:spPr bwMode="auto">
          <a:xfrm>
            <a:off x="4716463" y="3933825"/>
            <a:ext cx="1439862" cy="2349500"/>
          </a:xfrm>
          <a:prstGeom prst="rect">
            <a:avLst/>
          </a:prstGeom>
          <a:noFill/>
          <a:ln w="3175">
            <a:solidFill>
              <a:srgbClr val="CCECFF"/>
            </a:solidFill>
            <a:miter lim="800000"/>
            <a:headEnd/>
            <a:tailEnd/>
          </a:ln>
        </p:spPr>
      </p:pic>
      <p:pic>
        <p:nvPicPr>
          <p:cNvPr id="10" name="Picture 19" descr="http://www.weblancer.net/files/portfolio/1780/178068/54696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0063" y="2379663"/>
            <a:ext cx="1819275" cy="2460625"/>
          </a:xfrm>
          <a:prstGeom prst="rect">
            <a:avLst/>
          </a:prstGeom>
          <a:noFill/>
          <a:ln w="3175">
            <a:solidFill>
              <a:srgbClr val="CCECFF"/>
            </a:solidFill>
            <a:miter lim="800000"/>
            <a:headEnd/>
            <a:tailEnd/>
          </a:ln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00034" y="428604"/>
            <a:ext cx="8207375" cy="865188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4000" b="1" dirty="0">
                <a:latin typeface="Monotype Corsiva" pitchFamily="66" charset="0"/>
              </a:rPr>
              <a:t>Общая характеристика творчества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484174" y="1643050"/>
            <a:ext cx="1871662" cy="5746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u="sng" dirty="0"/>
              <a:t>1847 – 1851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571736" y="1643050"/>
            <a:ext cx="1871663" cy="5746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u="sng" dirty="0"/>
              <a:t>1852 – 1854</a:t>
            </a:r>
          </a:p>
        </p:txBody>
      </p:sp>
      <p:pic>
        <p:nvPicPr>
          <p:cNvPr id="14" name="Picture 9" descr="http://theatre-artel.my1.ru/afisha/afisha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4174" y="2363775"/>
            <a:ext cx="1862137" cy="2520950"/>
          </a:xfrm>
          <a:prstGeom prst="rect">
            <a:avLst/>
          </a:prstGeom>
          <a:noFill/>
          <a:ln w="3175">
            <a:solidFill>
              <a:srgbClr val="CCEC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8795A-267D-4E02-83DF-F7BE0BBFF01D}" type="slidenum">
              <a:rPr lang="ru-RU"/>
              <a:pPr/>
              <a:t>18</a:t>
            </a:fld>
            <a:endParaRPr lang="ru-RU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68313" y="476250"/>
            <a:ext cx="8207375" cy="865188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4000" b="1" dirty="0">
                <a:solidFill>
                  <a:schemeClr val="tx2"/>
                </a:solidFill>
                <a:latin typeface="Monotype Corsiva" pitchFamily="66" charset="0"/>
              </a:rPr>
              <a:t>Тематика </a:t>
            </a:r>
            <a:r>
              <a:rPr lang="ru-RU" sz="4000" b="1" dirty="0" smtClean="0">
                <a:solidFill>
                  <a:schemeClr val="tx2"/>
                </a:solidFill>
                <a:latin typeface="Monotype Corsiva" pitchFamily="66" charset="0"/>
              </a:rPr>
              <a:t> пьес </a:t>
            </a:r>
            <a:r>
              <a:rPr lang="ru-RU" sz="4000" b="1" dirty="0">
                <a:solidFill>
                  <a:schemeClr val="tx2"/>
                </a:solidFill>
                <a:latin typeface="Monotype Corsiva" pitchFamily="66" charset="0"/>
              </a:rPr>
              <a:t>А. Н. Островского</a:t>
            </a:r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3143240" y="2786058"/>
            <a:ext cx="3025775" cy="2160588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200" b="1" dirty="0">
                <a:latin typeface="Monotype Corsiva" pitchFamily="66" charset="0"/>
              </a:rPr>
              <a:t>Пьесы</a:t>
            </a:r>
          </a:p>
          <a:p>
            <a:pPr algn="ctr"/>
            <a:r>
              <a:rPr lang="ru-RU" sz="3200" b="1" dirty="0">
                <a:latin typeface="Monotype Corsiva" pitchFamily="66" charset="0"/>
              </a:rPr>
              <a:t>(47)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 rot="-23910364">
            <a:off x="5651500" y="2349500"/>
            <a:ext cx="1368425" cy="358775"/>
          </a:xfrm>
          <a:prstGeom prst="rightArrow">
            <a:avLst>
              <a:gd name="adj1" fmla="val 50000"/>
              <a:gd name="adj2" fmla="val 953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 rot="10800000">
            <a:off x="1660525" y="3630613"/>
            <a:ext cx="1368425" cy="358775"/>
          </a:xfrm>
          <a:prstGeom prst="rightArrow">
            <a:avLst>
              <a:gd name="adj1" fmla="val 50000"/>
              <a:gd name="adj2" fmla="val 953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90" name="AutoShape 10"/>
          <p:cNvSpPr>
            <a:spLocks noChangeArrowheads="1"/>
          </p:cNvSpPr>
          <p:nvPr/>
        </p:nvSpPr>
        <p:spPr bwMode="auto">
          <a:xfrm>
            <a:off x="6270625" y="3630613"/>
            <a:ext cx="1368425" cy="358775"/>
          </a:xfrm>
          <a:prstGeom prst="rightArrow">
            <a:avLst>
              <a:gd name="adj1" fmla="val 50000"/>
              <a:gd name="adj2" fmla="val 953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91" name="AutoShape 11"/>
          <p:cNvSpPr>
            <a:spLocks noChangeArrowheads="1"/>
          </p:cNvSpPr>
          <p:nvPr/>
        </p:nvSpPr>
        <p:spPr bwMode="auto">
          <a:xfrm rot="-8378631">
            <a:off x="2195513" y="2420938"/>
            <a:ext cx="1368425" cy="358775"/>
          </a:xfrm>
          <a:prstGeom prst="rightArrow">
            <a:avLst>
              <a:gd name="adj1" fmla="val 50000"/>
              <a:gd name="adj2" fmla="val 95354"/>
            </a:avLst>
          </a:prstGeom>
          <a:solidFill>
            <a:schemeClr val="accent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92" name="AutoShape 12"/>
          <p:cNvSpPr>
            <a:spLocks noChangeArrowheads="1"/>
          </p:cNvSpPr>
          <p:nvPr/>
        </p:nvSpPr>
        <p:spPr bwMode="auto">
          <a:xfrm rot="-19130889">
            <a:off x="5651500" y="4941888"/>
            <a:ext cx="1368425" cy="358775"/>
          </a:xfrm>
          <a:prstGeom prst="rightArrow">
            <a:avLst>
              <a:gd name="adj1" fmla="val 50000"/>
              <a:gd name="adj2" fmla="val 953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93" name="AutoShape 13"/>
          <p:cNvSpPr>
            <a:spLocks noChangeArrowheads="1"/>
          </p:cNvSpPr>
          <p:nvPr/>
        </p:nvSpPr>
        <p:spPr bwMode="auto">
          <a:xfrm rot="-13656111">
            <a:off x="2338388" y="5013325"/>
            <a:ext cx="1368425" cy="358775"/>
          </a:xfrm>
          <a:prstGeom prst="rightArrow">
            <a:avLst>
              <a:gd name="adj1" fmla="val 50000"/>
              <a:gd name="adj2" fmla="val 953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28596" y="1643050"/>
            <a:ext cx="2669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Жизнь купечества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43636" y="1571612"/>
            <a:ext cx="2701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Жизнь чиновников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20" y="3143248"/>
            <a:ext cx="2714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Жизнь дворянства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5008" y="5643578"/>
            <a:ext cx="3225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Жизнь интеллигенции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47053" y="4143380"/>
            <a:ext cx="2896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Monotype Corsiva" pitchFamily="66" charset="0"/>
              </a:rPr>
              <a:t>Исторические события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844" y="5715016"/>
            <a:ext cx="4865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Философско-символическая сказка</a:t>
            </a:r>
            <a:endParaRPr lang="ru-RU" sz="28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14356"/>
            <a:ext cx="8229600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lang="ru-RU" b="1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Драматург </a:t>
            </a:r>
            <a:r>
              <a:rPr lang="ru-RU" b="1" dirty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остался в истории русской литературы не просто «Колумбом Замоскворечья», как назвала его литературная критика, но создателем русского демократического театра, к театральной практике применившим достижения русской психологической прозы 19 в. Островский являет собой редчайший пример сценического долголетия, его пьесы не сходят со сцены — это примета истинно народного писателя.</a:t>
            </a:r>
            <a:endParaRPr lang="ru-RU" sz="6000" b="1" dirty="0" smtClean="0">
              <a:latin typeface="Monotype Corsiva" pitchFamily="66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360363">
              <a:lnSpc>
                <a:spcPct val="110000"/>
              </a:lnSpc>
              <a:buFontTx/>
              <a:buNone/>
            </a:pPr>
            <a:r>
              <a:rPr lang="ru-RU" dirty="0" smtClean="0"/>
              <a:t>      </a:t>
            </a:r>
            <a:r>
              <a:rPr lang="ru-RU" b="1" i="1" dirty="0" smtClean="0">
                <a:latin typeface="Monotype Corsiva" pitchFamily="66" charset="0"/>
              </a:rPr>
              <a:t>«Литературе Вы принесли в дар целую библиотеку художественных произведений, для сцены создали свой особый мир. Вы один достроили здание, в основание которого положили краеугольные камни Фонвизин, Грибоедов, Гоголь. Но только после Вас мы, русские, можем с гордостью сказать: «У нас есть свой русский, национальный театр». Он по справедливости должен называться: «Театр Островского».</a:t>
            </a:r>
          </a:p>
          <a:p>
            <a:pPr marL="0" indent="360363" algn="r">
              <a:lnSpc>
                <a:spcPct val="120000"/>
              </a:lnSpc>
              <a:buFontTx/>
              <a:buNone/>
            </a:pPr>
            <a:r>
              <a:rPr lang="ru-RU" b="1" dirty="0" smtClean="0">
                <a:latin typeface="Monotype Corsiva" pitchFamily="66" charset="0"/>
              </a:rPr>
              <a:t>И. А. Гончаров </a:t>
            </a:r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http://www.ostrovskiy.org.ru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t="10702" b="8272"/>
          <a:stretch>
            <a:fillRect/>
          </a:stretch>
        </p:blipFill>
        <p:spPr bwMode="auto">
          <a:xfrm>
            <a:off x="107504" y="1412776"/>
            <a:ext cx="8856984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http://ost-groza.sitecity.ru/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t="10417" b="9084"/>
          <a:stretch>
            <a:fillRect/>
          </a:stretch>
        </p:blipFill>
        <p:spPr bwMode="auto">
          <a:xfrm>
            <a:off x="285720" y="1643050"/>
            <a:ext cx="8643966" cy="3912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Monotype Corsiva" pitchFamily="66" charset="0"/>
              </a:rPr>
              <a:t>Домашнее задание</a:t>
            </a:r>
            <a:endParaRPr lang="ru-RU" sz="5400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/>
              <a:t>1.</a:t>
            </a:r>
            <a:r>
              <a:rPr lang="ru-RU" dirty="0" smtClean="0"/>
              <a:t>  </a:t>
            </a:r>
            <a:r>
              <a:rPr lang="ru-RU" sz="3300" dirty="0" smtClean="0">
                <a:latin typeface="Monotype Corsiva" pitchFamily="66" charset="0"/>
              </a:rPr>
              <a:t>Воспользовавшись сайтами </a:t>
            </a:r>
            <a:r>
              <a:rPr lang="en-US" sz="3300" dirty="0" smtClean="0">
                <a:latin typeface="Monotype Corsiva" pitchFamily="66" charset="0"/>
                <a:hlinkClick r:id="rId2"/>
              </a:rPr>
              <a:t> </a:t>
            </a:r>
            <a:r>
              <a:rPr lang="en-US" sz="3300" dirty="0" smtClean="0">
                <a:latin typeface="Monotype Corsiva" pitchFamily="66" charset="0"/>
                <a:hlinkClick r:id="rId3"/>
              </a:rPr>
              <a:t>http://ost-groza.sitecity.ru/</a:t>
            </a:r>
            <a:r>
              <a:rPr lang="ru-RU" sz="3300" dirty="0" smtClean="0">
                <a:latin typeface="Monotype Corsiva" pitchFamily="66" charset="0"/>
              </a:rPr>
              <a:t>,  </a:t>
            </a:r>
            <a:r>
              <a:rPr lang="en-US" sz="3300" dirty="0" smtClean="0">
                <a:latin typeface="Monotype Corsiva" pitchFamily="66" charset="0"/>
                <a:hlinkClick r:id="rId2"/>
              </a:rPr>
              <a:t>http://www.ostrovskiy.org.ru</a:t>
            </a:r>
            <a:r>
              <a:rPr lang="ru-RU" sz="3300" dirty="0" smtClean="0">
                <a:latin typeface="Monotype Corsiva" pitchFamily="66" charset="0"/>
              </a:rPr>
              <a:t>    дополнить </a:t>
            </a:r>
            <a:endParaRPr lang="ru-RU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dirty="0" smtClean="0">
                <a:latin typeface="Monotype Corsiva" pitchFamily="66" charset="0"/>
              </a:rPr>
              <a:t>  </a:t>
            </a:r>
            <a:r>
              <a:rPr lang="ru-RU" sz="2800" dirty="0" smtClean="0">
                <a:latin typeface="Monotype Corsiva" pitchFamily="66" charset="0"/>
              </a:rPr>
              <a:t>1) опорную </a:t>
            </a:r>
            <a:r>
              <a:rPr lang="ru-RU" sz="2800" dirty="0">
                <a:latin typeface="Monotype Corsiva" pitchFamily="66" charset="0"/>
              </a:rPr>
              <a:t>схему «Тематика пьес А. </a:t>
            </a:r>
            <a:r>
              <a:rPr lang="ru-RU" sz="2800" dirty="0" smtClean="0">
                <a:latin typeface="Monotype Corsiva" pitchFamily="66" charset="0"/>
              </a:rPr>
              <a:t>Н.Островского</a:t>
            </a:r>
            <a:r>
              <a:rPr lang="ru-RU" sz="2800" dirty="0">
                <a:latin typeface="Monotype Corsiva" pitchFamily="66" charset="0"/>
              </a:rPr>
              <a:t>» </a:t>
            </a:r>
            <a:endParaRPr lang="ru-RU" sz="28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800" dirty="0">
                <a:latin typeface="Monotype Corsiva" pitchFamily="66" charset="0"/>
              </a:rPr>
              <a:t> </a:t>
            </a:r>
            <a:r>
              <a:rPr lang="ru-RU" sz="2800" dirty="0" smtClean="0">
                <a:latin typeface="Monotype Corsiva" pitchFamily="66" charset="0"/>
              </a:rPr>
              <a:t>    1 </a:t>
            </a:r>
            <a:r>
              <a:rPr lang="ru-RU" sz="2800" dirty="0">
                <a:latin typeface="Monotype Corsiva" pitchFamily="66" charset="0"/>
              </a:rPr>
              <a:t>– 2 примерами произведений на </a:t>
            </a:r>
            <a:r>
              <a:rPr lang="ru-RU" sz="2800" dirty="0" smtClean="0">
                <a:latin typeface="Monotype Corsiva" pitchFamily="66" charset="0"/>
              </a:rPr>
              <a:t>каждую тему</a:t>
            </a:r>
          </a:p>
          <a:p>
            <a:pPr>
              <a:buNone/>
            </a:pPr>
            <a:r>
              <a:rPr lang="ru-RU" sz="2800" dirty="0" smtClean="0">
                <a:latin typeface="Monotype Corsiva" pitchFamily="66" charset="0"/>
              </a:rPr>
              <a:t>  2)   опорную схему «Общая характеристика творчества»</a:t>
            </a:r>
          </a:p>
          <a:p>
            <a:pPr>
              <a:buNone/>
            </a:pPr>
            <a:r>
              <a:rPr lang="ru-RU" b="1" dirty="0">
                <a:latin typeface="Monotype Corsiva" pitchFamily="66" charset="0"/>
              </a:rPr>
              <a:t> </a:t>
            </a:r>
            <a:r>
              <a:rPr lang="ru-RU" b="1" dirty="0" smtClean="0">
                <a:latin typeface="+mj-lt"/>
              </a:rPr>
              <a:t>2.</a:t>
            </a:r>
            <a:r>
              <a:rPr lang="ru-RU" dirty="0" smtClean="0">
                <a:latin typeface="Monotype Corsiva" pitchFamily="66" charset="0"/>
              </a:rPr>
              <a:t>  </a:t>
            </a:r>
            <a:r>
              <a:rPr lang="ru-RU" sz="3300">
                <a:latin typeface="Monotype Corsiva" pitchFamily="66" charset="0"/>
              </a:rPr>
              <a:t>О</a:t>
            </a:r>
            <a:r>
              <a:rPr lang="ru-RU" sz="3300" smtClean="0">
                <a:latin typeface="Monotype Corsiva" pitchFamily="66" charset="0"/>
              </a:rPr>
              <a:t>тветить </a:t>
            </a:r>
            <a:r>
              <a:rPr lang="ru-RU" sz="3300" dirty="0" smtClean="0">
                <a:latin typeface="Monotype Corsiva" pitchFamily="66" charset="0"/>
              </a:rPr>
              <a:t>на вопросы </a:t>
            </a:r>
            <a:endParaRPr lang="ru-RU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dirty="0" smtClean="0">
                <a:latin typeface="Monotype Corsiva" pitchFamily="66" charset="0"/>
              </a:rPr>
              <a:t> </a:t>
            </a:r>
            <a:r>
              <a:rPr lang="ru-RU" sz="2800" dirty="0" smtClean="0">
                <a:latin typeface="Monotype Corsiva" pitchFamily="66" charset="0"/>
              </a:rPr>
              <a:t>1) </a:t>
            </a:r>
            <a:r>
              <a:rPr lang="ru-RU" sz="2800" dirty="0">
                <a:latin typeface="Monotype Corsiva" pitchFamily="66" charset="0"/>
              </a:rPr>
              <a:t>Почему Островского называли «Колумбом </a:t>
            </a:r>
            <a:r>
              <a:rPr lang="ru-RU" sz="2800" dirty="0" smtClean="0">
                <a:latin typeface="Monotype Corsiva" pitchFamily="66" charset="0"/>
              </a:rPr>
              <a:t> Замоскворечья</a:t>
            </a:r>
            <a:r>
              <a:rPr lang="ru-RU" sz="2800" dirty="0">
                <a:latin typeface="Monotype Corsiva" pitchFamily="66" charset="0"/>
              </a:rPr>
              <a:t>»?</a:t>
            </a:r>
          </a:p>
          <a:p>
            <a:pPr>
              <a:buNone/>
            </a:pPr>
            <a:r>
              <a:rPr lang="ru-RU" sz="2800" dirty="0" smtClean="0">
                <a:latin typeface="Monotype Corsiva" pitchFamily="66" charset="0"/>
              </a:rPr>
              <a:t> 2) </a:t>
            </a:r>
            <a:r>
              <a:rPr lang="ru-RU" sz="2800" dirty="0">
                <a:latin typeface="Monotype Corsiva" pitchFamily="66" charset="0"/>
              </a:rPr>
              <a:t>Прочитайте ещё раз </a:t>
            </a:r>
            <a:r>
              <a:rPr lang="ru-RU" sz="2800" dirty="0" smtClean="0">
                <a:latin typeface="Monotype Corsiva" pitchFamily="66" charset="0"/>
              </a:rPr>
              <a:t>эпиграфы </a:t>
            </a:r>
            <a:r>
              <a:rPr lang="ru-RU" sz="2800" dirty="0">
                <a:latin typeface="Monotype Corsiva" pitchFamily="66" charset="0"/>
              </a:rPr>
              <a:t>к уроку и ответьте на</a:t>
            </a:r>
          </a:p>
          <a:p>
            <a:pPr>
              <a:buNone/>
            </a:pPr>
            <a:r>
              <a:rPr lang="ru-RU" sz="2800" dirty="0" smtClean="0">
                <a:latin typeface="Monotype Corsiva" pitchFamily="66" charset="0"/>
              </a:rPr>
              <a:t>     вопрос</a:t>
            </a:r>
            <a:r>
              <a:rPr lang="ru-RU" sz="2800" dirty="0">
                <a:latin typeface="Monotype Corsiva" pitchFamily="66" charset="0"/>
              </a:rPr>
              <a:t>: каково значение Островского для театра</a:t>
            </a:r>
            <a:r>
              <a:rPr lang="ru-RU" sz="2800" dirty="0" smtClean="0">
                <a:latin typeface="Monotype Corsiva" pitchFamily="66" charset="0"/>
              </a:rPr>
              <a:t>?</a:t>
            </a:r>
          </a:p>
          <a:p>
            <a:pPr>
              <a:buNone/>
            </a:pPr>
            <a:r>
              <a:rPr lang="ru-RU" sz="3300" b="1" dirty="0" smtClean="0">
                <a:latin typeface="+mj-lt"/>
              </a:rPr>
              <a:t>3.</a:t>
            </a:r>
            <a:r>
              <a:rPr lang="ru-RU" sz="2800" dirty="0" smtClean="0">
                <a:latin typeface="Monotype Corsiva" pitchFamily="66" charset="0"/>
              </a:rPr>
              <a:t>  </a:t>
            </a:r>
            <a:r>
              <a:rPr lang="ru-RU" sz="3300" dirty="0" smtClean="0">
                <a:latin typeface="Monotype Corsiva" pitchFamily="66" charset="0"/>
              </a:rPr>
              <a:t>Повторить  содержание драмы «Гроза»</a:t>
            </a:r>
            <a:endParaRPr lang="ru-RU" sz="2800" dirty="0">
              <a:latin typeface="Monotype Corsiva" pitchFamily="66" charset="0"/>
            </a:endParaRPr>
          </a:p>
          <a:p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0000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99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710</Words>
  <Application>Microsoft Office PowerPoint</Application>
  <PresentationFormat>Экран (4:3)</PresentationFormat>
  <Paragraphs>70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Оформление по умолчанию</vt:lpstr>
      <vt:lpstr>Александр Николаевич Островский</vt:lpstr>
      <vt:lpstr>Презентация PowerPoint</vt:lpstr>
      <vt:lpstr>Н. Е. Маковский. «Замоскворечье»  (1873, Новгородский музей-заповедник) </vt:lpstr>
      <vt:lpstr>Дом-музей А. Н. Островского в Замоскворечье (Малая Ордынка, 9). В этом доме, где Островские снимали квартиру у дьякона церкви Покрова, что на Голиках, родился великий драматург. </vt:lpstr>
      <vt:lpstr>Презентация PowerPoint</vt:lpstr>
      <vt:lpstr>Презентация PowerPoint</vt:lpstr>
      <vt:lpstr>Сотрудничество с журналами</vt:lpstr>
      <vt:lpstr>Презентация PowerPoint</vt:lpstr>
      <vt:lpstr>Семейная жизнь</vt:lpstr>
      <vt:lpstr>С 1867 в усадьбе Щелыково Александр Николаевич проводил каждое лето. Здесь им написано девятнадцать пьес. Главный дом, построенный в XVIII веке, ни разу не перестраивался. В нем разместился мемориальный музей  </vt:lpstr>
      <vt:lpstr>Презентация PowerPoint</vt:lpstr>
      <vt:lpstr>Презентация PowerPoint</vt:lpstr>
      <vt:lpstr>Периодизация творчества (конец 1840-х – начало 1850-х годов) </vt:lpstr>
      <vt:lpstr>Периодизация творчества (конец 1840-х – начало 1850-х годов) </vt:lpstr>
      <vt:lpstr>Периодизация творчества (конец 1840-х – начало 1850-х годов)</vt:lpstr>
      <vt:lpstr>Периодизация творчества (конец 1840-х – начало 1850-х годов)</vt:lpstr>
      <vt:lpstr>Презентация PowerPoint</vt:lpstr>
      <vt:lpstr>Презентация PowerPoint</vt:lpstr>
      <vt:lpstr>Презентация PowerPoint</vt:lpstr>
      <vt:lpstr>Презентация PowerPoint</vt:lpstr>
      <vt:lpstr>http://www.ostrovskiy.org.ru</vt:lpstr>
      <vt:lpstr>http://ost-groza.sitecity.ru/</vt:lpstr>
      <vt:lpstr>Домашнее задание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Николаевич Островский</dc:title>
  <dc:creator>Оксана</dc:creator>
  <cp:lastModifiedBy>1</cp:lastModifiedBy>
  <cp:revision>22</cp:revision>
  <dcterms:created xsi:type="dcterms:W3CDTF">2013-11-10T13:17:18Z</dcterms:created>
  <dcterms:modified xsi:type="dcterms:W3CDTF">2017-02-08T19:08:15Z</dcterms:modified>
</cp:coreProperties>
</file>